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3"/>
  </p:notesMasterIdLst>
  <p:handoutMasterIdLst>
    <p:handoutMasterId r:id="rId24"/>
  </p:handoutMasterIdLst>
  <p:sldIdLst>
    <p:sldId id="283" r:id="rId5"/>
    <p:sldId id="320" r:id="rId6"/>
    <p:sldId id="310" r:id="rId7"/>
    <p:sldId id="317" r:id="rId8"/>
    <p:sldId id="318" r:id="rId9"/>
    <p:sldId id="312" r:id="rId10"/>
    <p:sldId id="321" r:id="rId11"/>
    <p:sldId id="316" r:id="rId12"/>
    <p:sldId id="322" r:id="rId13"/>
    <p:sldId id="325" r:id="rId14"/>
    <p:sldId id="324" r:id="rId15"/>
    <p:sldId id="326" r:id="rId16"/>
    <p:sldId id="328" r:id="rId17"/>
    <p:sldId id="327" r:id="rId18"/>
    <p:sldId id="329" r:id="rId19"/>
    <p:sldId id="331" r:id="rId20"/>
    <p:sldId id="288" r:id="rId21"/>
    <p:sldId id="287" r:id="rId2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4008"/>
    <a:srgbClr val="F37021"/>
    <a:srgbClr val="FFC000"/>
    <a:srgbClr val="061922"/>
    <a:srgbClr val="B4BABD"/>
    <a:srgbClr val="D7DF23"/>
    <a:srgbClr val="8DC63F"/>
    <a:srgbClr val="0071C5"/>
    <a:srgbClr val="DDDDDD"/>
    <a:srgbClr val="F1F6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759" autoAdjust="0"/>
    <p:restoredTop sz="99700" autoAdjust="0"/>
  </p:normalViewPr>
  <p:slideViewPr>
    <p:cSldViewPr snapToGrid="0">
      <p:cViewPr varScale="1">
        <p:scale>
          <a:sx n="97" d="100"/>
          <a:sy n="97" d="100"/>
        </p:scale>
        <p:origin x="-504" y="-96"/>
      </p:cViewPr>
      <p:guideLst>
        <p:guide orient="horz" pos="880"/>
        <p:guide pos="288"/>
        <p:guide pos="547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0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10/7/2013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10/7/2013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40099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6388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2585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5986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409575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title style</a:t>
            </a:r>
            <a:endParaRPr lang="en-US" altLang="ja-JP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altLang="ja-JP" dirty="0" smtClean="0"/>
          </a:p>
        </p:txBody>
      </p:sp>
      <p:pic>
        <p:nvPicPr>
          <p:cNvPr id="5" name="Picture 4" descr="Intel_footer_121410.pn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96390"/>
            <a:ext cx="3257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b="0" i="0" smtClean="0">
                <a:solidFill>
                  <a:schemeClr val="bg1"/>
                </a:solidFill>
                <a:latin typeface="Neo Sans Intel"/>
                <a:ea typeface="Verdana" pitchFamily="34" charset="0"/>
                <a:cs typeface="Neo Sans Intel"/>
              </a:rPr>
              <a:pPr/>
              <a:t>‹#›</a:t>
            </a:fld>
            <a:endParaRPr lang="en-US" sz="800" b="0" i="0" dirty="0">
              <a:solidFill>
                <a:schemeClr val="bg1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79037" y="6488793"/>
            <a:ext cx="32733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Moscow Institute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of Physics and Technology </a:t>
            </a:r>
            <a:endParaRPr lang="ru-RU" sz="1000" b="1" kern="900" spc="120" dirty="0" err="1" smtClean="0">
              <a:solidFill>
                <a:schemeClr val="bg1"/>
              </a:solidFill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6" r:id="rId1"/>
    <p:sldLayoutId id="2147485972" r:id="rId2"/>
    <p:sldLayoutId id="2147485973" r:id="rId3"/>
    <p:sldLayoutId id="2147485974" r:id="rId4"/>
    <p:sldLayoutId id="2147485963" r:id="rId5"/>
    <p:sldLayoutId id="2147485976" r:id="rId6"/>
    <p:sldLayoutId id="2147485977" r:id="rId7"/>
    <p:sldLayoutId id="2147485957" r:id="rId8"/>
    <p:sldLayoutId id="2147485959" r:id="rId9"/>
    <p:sldLayoutId id="2147485961" r:id="rId10"/>
    <p:sldLayoutId id="2147485962" r:id="rId11"/>
    <p:sldLayoutId id="2147485975" r:id="rId12"/>
    <p:sldLayoutId id="2147485964" r:id="rId13"/>
    <p:sldLayoutId id="2147485971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185738" indent="-184150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Times" pitchFamily="18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2pPr>
      <a:lvl3pPr marL="414338" indent="-22701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2000" b="0" i="0">
          <a:solidFill>
            <a:schemeClr val="tx1"/>
          </a:solidFill>
          <a:latin typeface="Neo Sans Intel"/>
          <a:cs typeface="Neo Sans Intel"/>
        </a:defRPr>
      </a:lvl3pPr>
      <a:lvl4pPr marL="568325" indent="-1524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7620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tortoisesvn.net/" TargetMode="Externa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google.com/p/mipt-mips/wiki/HowToMakeYourFirstSVNCommit" TargetMode="Externa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1.xml"/><Relationship Id="rId5" Type="http://schemas.openxmlformats.org/officeDocument/2006/relationships/hyperlink" Target="https://code.google.com/p/uarch-sim/wiki/SVNCheatSheet" TargetMode="External"/><Relationship Id="rId4" Type="http://schemas.openxmlformats.org/officeDocument/2006/relationships/hyperlink" Target="https://code.google.com/p/mipt-mips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 flipH="1">
            <a:off x="209759" y="2429885"/>
            <a:ext cx="6947415" cy="984885"/>
          </a:xfrm>
        </p:spPr>
        <p:txBody>
          <a:bodyPr/>
          <a:lstStyle/>
          <a:p>
            <a:r>
              <a:rPr lang="en-US" sz="3200" dirty="0" smtClean="0"/>
              <a:t>MIPT-MIPS 2013</a:t>
            </a:r>
            <a:br>
              <a:rPr lang="en-US" sz="3200" dirty="0" smtClean="0"/>
            </a:br>
            <a:r>
              <a:rPr lang="en-US" sz="3200" dirty="0" smtClean="0"/>
              <a:t>Basics of team development on FPGA</a:t>
            </a:r>
            <a:endParaRPr lang="en-US" sz="32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378030" y="4528360"/>
            <a:ext cx="4466738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err="1" smtClean="0">
                <a:latin typeface="Neo Sans Intel"/>
              </a:rPr>
              <a:t>Pavel</a:t>
            </a:r>
            <a:r>
              <a:rPr lang="en-US" dirty="0" smtClean="0">
                <a:latin typeface="Neo Sans Intel"/>
              </a:rPr>
              <a:t> </a:t>
            </a:r>
            <a:r>
              <a:rPr lang="en-US" dirty="0" err="1" smtClean="0">
                <a:latin typeface="Neo Sans Intel"/>
              </a:rPr>
              <a:t>Kryukov</a:t>
            </a:r>
            <a:endParaRPr lang="en-US" dirty="0" smtClean="0">
              <a:latin typeface="Neo Sans Intel"/>
            </a:endParaRP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05.10.2013</a:t>
            </a:r>
            <a:endParaRPr lang="en-US" dirty="0">
              <a:latin typeface="Neo Sans Intel"/>
            </a:endParaRPr>
          </a:p>
        </p:txBody>
      </p:sp>
      <p:pic>
        <p:nvPicPr>
          <p:cNvPr id="2" name="Звук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83608"/>
      </p:ext>
    </p:extLst>
  </p:cSld>
  <p:clrMapOvr>
    <a:masterClrMapping/>
  </p:clrMapOvr>
  <p:transition advTm="1234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SVN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244"/>
            <a:ext cx="8228012" cy="5419661"/>
          </a:xfrm>
        </p:spPr>
        <p:txBody>
          <a:bodyPr/>
          <a:lstStyle/>
          <a:p>
            <a:pPr indent="233363">
              <a:buFont typeface="Arial" pitchFamily="34" charset="0"/>
              <a:buChar char="•"/>
            </a:pPr>
            <a:r>
              <a:rPr lang="en-US" sz="2000" dirty="0" smtClean="0"/>
              <a:t>How to synchronize work with your colleague? You may send modified files to each other, but you will face difficulties on merges.</a:t>
            </a: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/>
              <a:t>The solution is to create one server with most relevant version. This server is called ‘repository’</a:t>
            </a: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/>
              <a:t>Members can download copy of repository to own computer (‘working copy’), this is called checkout.</a:t>
            </a: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/>
              <a:t>Members of team can send their changes to repository (commit) and download from it changes of other users (update).</a:t>
            </a: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/>
              <a:t>SVN has special interface if your changes conflict with changes of other people in team (merge-conflict).</a:t>
            </a: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/>
              <a:t>For traffic economy, SVN transmits only differences of files, called ‘patches’ or ‘diffs’</a:t>
            </a: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/>
              <a:t>SVN repository saves </a:t>
            </a:r>
            <a:r>
              <a:rPr lang="en-US" sz="2000" b="1" dirty="0" smtClean="0"/>
              <a:t>all </a:t>
            </a:r>
            <a:r>
              <a:rPr lang="en-US" sz="2000" dirty="0" smtClean="0"/>
              <a:t>committed changes.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2875137"/>
      </p:ext>
    </p:extLst>
  </p:cSld>
  <p:clrMapOvr>
    <a:masterClrMapping/>
  </p:clrMapOvr>
  <p:transition advTm="24638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SVN work cycle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 bwMode="auto">
          <a:xfrm>
            <a:off x="2010694" y="943896"/>
            <a:ext cx="1838633" cy="1032388"/>
          </a:xfrm>
          <a:prstGeom prst="roundRect">
            <a:avLst/>
          </a:prstGeom>
          <a:gradFill flip="none" rotWithShape="1">
            <a:gsLst>
              <a:gs pos="5000">
                <a:schemeClr val="accent2"/>
              </a:gs>
              <a:gs pos="95000">
                <a:schemeClr val="accent1"/>
              </a:gs>
            </a:gsLst>
            <a:lin ang="16200000" scaled="0"/>
            <a:tileRect/>
          </a:gra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solidFill>
                  <a:schemeClr val="bg1"/>
                </a:solidFill>
                <a:latin typeface="Neo Sans Intel" pitchFamily="34" charset="0"/>
                <a:cs typeface="Arial" pitchFamily="34" charset="0"/>
              </a:rPr>
              <a:t>Checkout</a:t>
            </a:r>
            <a:endParaRPr lang="ru-RU" sz="2000" b="1" dirty="0" smtClean="0">
              <a:solidFill>
                <a:schemeClr val="bg1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" name="Скругленный прямоугольник 4"/>
          <p:cNvSpPr/>
          <p:nvPr/>
        </p:nvSpPr>
        <p:spPr bwMode="auto">
          <a:xfrm>
            <a:off x="1961534" y="2426101"/>
            <a:ext cx="1936955" cy="978311"/>
          </a:xfrm>
          <a:prstGeom prst="roundRect">
            <a:avLst/>
          </a:prstGeom>
          <a:gradFill flip="none" rotWithShape="1">
            <a:gsLst>
              <a:gs pos="5000">
                <a:schemeClr val="accent2"/>
              </a:gs>
              <a:gs pos="95000">
                <a:schemeClr val="accent1"/>
              </a:gs>
            </a:gsLst>
            <a:lin ang="16200000" scaled="0"/>
            <a:tileRect/>
          </a:gra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solidFill>
                  <a:schemeClr val="bg1"/>
                </a:solidFill>
                <a:latin typeface="Neo Sans Intel" pitchFamily="34" charset="0"/>
                <a:cs typeface="Arial" pitchFamily="34" charset="0"/>
              </a:rPr>
              <a:t>Work with local copy</a:t>
            </a:r>
            <a:endParaRPr lang="ru-RU" sz="2000" b="1" dirty="0" smtClean="0">
              <a:solidFill>
                <a:schemeClr val="bg1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 bwMode="auto">
          <a:xfrm>
            <a:off x="6076333" y="5004618"/>
            <a:ext cx="1936955" cy="978311"/>
          </a:xfrm>
          <a:prstGeom prst="roundRect">
            <a:avLst/>
          </a:prstGeom>
          <a:gradFill flip="none" rotWithShape="1">
            <a:gsLst>
              <a:gs pos="5000">
                <a:schemeClr val="accent2"/>
              </a:gs>
              <a:gs pos="95000">
                <a:schemeClr val="accent1"/>
              </a:gs>
            </a:gsLst>
            <a:lin ang="16200000" scaled="0"/>
            <a:tileRect/>
          </a:gra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solidFill>
                  <a:schemeClr val="bg1"/>
                </a:solidFill>
                <a:latin typeface="Neo Sans Intel" pitchFamily="34" charset="0"/>
                <a:cs typeface="Arial" pitchFamily="34" charset="0"/>
              </a:rPr>
              <a:t>Update</a:t>
            </a:r>
            <a:endParaRPr lang="ru-RU" sz="2000" b="1" dirty="0" smtClean="0">
              <a:solidFill>
                <a:schemeClr val="bg1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7" name="Скругленный прямоугольник 6"/>
          <p:cNvSpPr/>
          <p:nvPr/>
        </p:nvSpPr>
        <p:spPr bwMode="auto">
          <a:xfrm>
            <a:off x="6076334" y="2426102"/>
            <a:ext cx="1936955" cy="978311"/>
          </a:xfrm>
          <a:prstGeom prst="roundRect">
            <a:avLst/>
          </a:prstGeom>
          <a:gradFill flip="none" rotWithShape="1">
            <a:gsLst>
              <a:gs pos="5000">
                <a:schemeClr val="accent2"/>
              </a:gs>
              <a:gs pos="95000">
                <a:schemeClr val="accent1"/>
              </a:gs>
            </a:gsLst>
            <a:lin ang="16200000" scaled="0"/>
            <a:tileRect/>
          </a:gra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solidFill>
                  <a:schemeClr val="bg1"/>
                </a:solidFill>
                <a:latin typeface="Neo Sans Intel" pitchFamily="34" charset="0"/>
                <a:cs typeface="Arial" pitchFamily="34" charset="0"/>
              </a:rPr>
              <a:t>Commit</a:t>
            </a:r>
            <a:endParaRPr lang="ru-RU" sz="2000" b="1" dirty="0" smtClean="0">
              <a:solidFill>
                <a:schemeClr val="bg1"/>
              </a:solidFill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9" name="Прямая со стрелкой 8"/>
          <p:cNvCxnSpPr>
            <a:stCxn id="4" idx="2"/>
            <a:endCxn id="5" idx="0"/>
          </p:cNvCxnSpPr>
          <p:nvPr/>
        </p:nvCxnSpPr>
        <p:spPr bwMode="auto">
          <a:xfrm>
            <a:off x="2930011" y="1976284"/>
            <a:ext cx="1" cy="449817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11" name="Прямая со стрелкой 10"/>
          <p:cNvCxnSpPr>
            <a:stCxn id="5" idx="2"/>
            <a:endCxn id="6" idx="1"/>
          </p:cNvCxnSpPr>
          <p:nvPr/>
        </p:nvCxnSpPr>
        <p:spPr bwMode="auto">
          <a:xfrm rot="16200000" flipH="1">
            <a:off x="3458491" y="2875932"/>
            <a:ext cx="2089362" cy="3146321"/>
          </a:xfrm>
          <a:prstGeom prst="bentConnector2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13" name="Прямая со стрелкой 12"/>
          <p:cNvCxnSpPr>
            <a:stCxn id="6" idx="0"/>
            <a:endCxn id="7" idx="2"/>
          </p:cNvCxnSpPr>
          <p:nvPr/>
        </p:nvCxnSpPr>
        <p:spPr bwMode="auto">
          <a:xfrm rot="5400000" flipH="1" flipV="1">
            <a:off x="6244709" y="4204516"/>
            <a:ext cx="1600205" cy="1"/>
          </a:xfrm>
          <a:prstGeom prst="bentConnector3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15" name="Прямая со стрелкой 14"/>
          <p:cNvCxnSpPr>
            <a:stCxn id="7" idx="1"/>
            <a:endCxn id="5" idx="3"/>
          </p:cNvCxnSpPr>
          <p:nvPr/>
        </p:nvCxnSpPr>
        <p:spPr bwMode="auto">
          <a:xfrm rot="10800000">
            <a:off x="3898490" y="2915258"/>
            <a:ext cx="2177845" cy="1"/>
          </a:xfrm>
          <a:prstGeom prst="bentConnector3">
            <a:avLst>
              <a:gd name="adj1" fmla="val 50000"/>
            </a:avLst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4178254522"/>
      </p:ext>
    </p:extLst>
  </p:cSld>
  <p:clrMapOvr>
    <a:masterClrMapping/>
  </p:clrMapOvr>
  <p:transition advTm="4280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How to install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244"/>
            <a:ext cx="8228012" cy="5419661"/>
          </a:xfrm>
        </p:spPr>
        <p:txBody>
          <a:bodyPr/>
          <a:lstStyle/>
          <a:p>
            <a:pPr indent="233363">
              <a:buFont typeface="Arial" pitchFamily="34" charset="0"/>
              <a:buChar char="•"/>
            </a:pPr>
            <a:r>
              <a:rPr lang="en-US" sz="2000" dirty="0" smtClean="0"/>
              <a:t>On Windows we recommend to install </a:t>
            </a:r>
            <a:r>
              <a:rPr lang="en-US" sz="2000" dirty="0" err="1" smtClean="0"/>
              <a:t>TortoiseSVN</a:t>
            </a:r>
            <a:endParaRPr lang="en-US" sz="2000" dirty="0" smtClean="0"/>
          </a:p>
          <a:p>
            <a:r>
              <a:rPr lang="en-US" sz="2000" dirty="0">
                <a:hlinkClick r:id="rId3"/>
              </a:rPr>
              <a:t>http://tortoisesvn.net</a:t>
            </a:r>
            <a:r>
              <a:rPr lang="en-US" sz="2000" dirty="0" smtClean="0">
                <a:hlinkClick r:id="rId3"/>
              </a:rPr>
              <a:t>/</a:t>
            </a:r>
            <a:endParaRPr lang="en-US" sz="2000" dirty="0" smtClean="0"/>
          </a:p>
          <a:p>
            <a:pPr marL="342900" indent="-342900">
              <a:buFont typeface="Arial" pitchFamily="34" charset="0"/>
              <a:buChar char="•"/>
            </a:pPr>
            <a:r>
              <a:rPr lang="en-US" sz="2000" dirty="0"/>
              <a:t>On </a:t>
            </a:r>
            <a:r>
              <a:rPr lang="en-US" sz="2000" dirty="0" smtClean="0"/>
              <a:t>Linux SVN is provided by main repositories, so you just need to run command like in Ubuntu:</a:t>
            </a:r>
            <a:endParaRPr lang="en-US" sz="2000" dirty="0"/>
          </a:p>
          <a:p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sudo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apt-get install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subversion </a:t>
            </a:r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2875137"/>
      </p:ext>
    </p:extLst>
  </p:cSld>
  <p:clrMapOvr>
    <a:masterClrMapping/>
  </p:clrMapOvr>
  <p:transition advTm="295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Main commands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54244"/>
            <a:ext cx="9055510" cy="5419661"/>
          </a:xfrm>
        </p:spPr>
        <p:txBody>
          <a:bodyPr>
            <a:noAutofit/>
          </a:bodyPr>
          <a:lstStyle/>
          <a:p>
            <a:pPr indent="233363">
              <a:buFont typeface="Arial" pitchFamily="34" charset="0"/>
              <a:buChar char="•"/>
            </a:pPr>
            <a:r>
              <a:rPr lang="en-US" dirty="0"/>
              <a:t>Checkout is operation of initial download of sources from repository. Syntax is following: </a:t>
            </a:r>
          </a:p>
          <a:p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svn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checkout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&lt;address&gt; &lt;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localcopy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&gt;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--username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&lt;name&gt;</a:t>
            </a:r>
          </a:p>
          <a:p>
            <a:pPr indent="233363">
              <a:buFont typeface="Arial" pitchFamily="34" charset="0"/>
              <a:buChar char="•"/>
            </a:pPr>
            <a:r>
              <a:rPr lang="en-US" dirty="0" smtClean="0"/>
              <a:t>Update is operation of downloading changes of repository version to already </a:t>
            </a:r>
            <a:r>
              <a:rPr lang="en-US" dirty="0" err="1" smtClean="0"/>
              <a:t>checkouted</a:t>
            </a:r>
            <a:r>
              <a:rPr lang="en-US" dirty="0" smtClean="0"/>
              <a:t> local copy. </a:t>
            </a:r>
          </a:p>
          <a:p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svn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up [-r &lt;revision number&gt;]</a:t>
            </a:r>
          </a:p>
          <a:p>
            <a:pPr indent="233363">
              <a:buFont typeface="Arial" pitchFamily="34" charset="0"/>
              <a:buChar char="•"/>
            </a:pPr>
            <a:r>
              <a:rPr lang="en-US" dirty="0"/>
              <a:t>Commit is operation of uploading changes of local copy to repository </a:t>
            </a:r>
          </a:p>
          <a:p>
            <a:r>
              <a:rPr lang="en-US" dirty="0" err="1">
                <a:latin typeface="Courier New" pitchFamily="49" charset="0"/>
                <a:cs typeface="Courier New" pitchFamily="49" charset="0"/>
              </a:rPr>
              <a:t>svn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commit -m &lt;message&gt;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27631368"/>
      </p:ext>
    </p:extLst>
  </p:cSld>
  <p:clrMapOvr>
    <a:masterClrMapping/>
  </p:clrMapOvr>
  <p:transition advTm="445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Patches 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54244"/>
            <a:ext cx="9055510" cy="5419661"/>
          </a:xfrm>
        </p:spPr>
        <p:txBody>
          <a:bodyPr/>
          <a:lstStyle/>
          <a:p>
            <a:pPr indent="233363">
              <a:buFont typeface="Arial" pitchFamily="34" charset="0"/>
              <a:buChar char="•"/>
            </a:pPr>
            <a:r>
              <a:rPr lang="en-US" sz="2000" dirty="0" smtClean="0">
                <a:cs typeface="Courier New" pitchFamily="49" charset="0"/>
              </a:rPr>
              <a:t>You can create patch with command</a:t>
            </a:r>
          </a:p>
          <a:p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svn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diff &gt;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my.patch</a:t>
            </a: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>
                <a:cs typeface="Courier New" pitchFamily="49" charset="0"/>
              </a:rPr>
              <a:t>or just look at it with</a:t>
            </a:r>
            <a:endParaRPr lang="en-US" sz="2000" dirty="0">
              <a:cs typeface="Courier New" pitchFamily="49" charset="0"/>
            </a:endParaRPr>
          </a:p>
          <a:p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svn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diff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| vim –</a:t>
            </a:r>
          </a:p>
          <a:p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svn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diff | less</a:t>
            </a: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>
                <a:cs typeface="Courier New" pitchFamily="49" charset="0"/>
              </a:rPr>
              <a:t>To apply a patch, run command</a:t>
            </a:r>
            <a:endParaRPr lang="en-US" sz="2000" dirty="0">
              <a:cs typeface="Courier New" pitchFamily="49" charset="0"/>
            </a:endParaRPr>
          </a:p>
          <a:p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patch –p0 -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my.patch</a:t>
            </a: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>
                <a:cs typeface="Courier New" pitchFamily="49" charset="0"/>
              </a:rPr>
              <a:t>You may revert patch using command</a:t>
            </a:r>
            <a:endParaRPr lang="en-US" sz="2000" dirty="0">
              <a:cs typeface="Courier New" pitchFamily="49" charset="0"/>
            </a:endParaRPr>
          </a:p>
          <a:p>
            <a:r>
              <a:rPr lang="en-US" sz="2000" dirty="0">
                <a:latin typeface="Courier New" pitchFamily="49" charset="0"/>
                <a:cs typeface="Courier New" pitchFamily="49" charset="0"/>
              </a:rPr>
              <a:t>patch –p0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–R -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my.patch</a:t>
            </a: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3941091"/>
      </p:ext>
    </p:extLst>
  </p:cSld>
  <p:clrMapOvr>
    <a:masterClrMapping/>
  </p:clrMapOvr>
  <p:transition advTm="14787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Add and delete files 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54244"/>
            <a:ext cx="9055510" cy="5419661"/>
          </a:xfrm>
        </p:spPr>
        <p:txBody>
          <a:bodyPr/>
          <a:lstStyle/>
          <a:p>
            <a:pPr indent="233363">
              <a:buFont typeface="Arial" pitchFamily="34" charset="0"/>
              <a:buChar char="•"/>
            </a:pPr>
            <a:r>
              <a:rPr lang="en-US" sz="2000" dirty="0" smtClean="0">
                <a:cs typeface="Courier New" pitchFamily="49" charset="0"/>
              </a:rPr>
              <a:t>If you add new file to local copy, SVN won’t know about this file, e.g. on commit. You need to show this fact to SVN:</a:t>
            </a:r>
          </a:p>
          <a:p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svn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 add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newfile</a:t>
            </a: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>
                <a:cs typeface="Courier New" pitchFamily="49" charset="0"/>
              </a:rPr>
              <a:t>The same thing happens with deletion. If you delete some file with ‘</a:t>
            </a:r>
            <a:r>
              <a:rPr lang="en-US" sz="2000" dirty="0" err="1" smtClean="0">
                <a:cs typeface="Courier New" pitchFamily="49" charset="0"/>
              </a:rPr>
              <a:t>rm</a:t>
            </a:r>
            <a:r>
              <a:rPr lang="en-US" sz="2000" dirty="0" smtClean="0">
                <a:cs typeface="Courier New" pitchFamily="49" charset="0"/>
              </a:rPr>
              <a:t>’ command, after next SVN update it will be restored. To delete file from repository, run command</a:t>
            </a:r>
          </a:p>
          <a:p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svn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delete 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oldfile</a:t>
            </a: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>
                <a:cs typeface="Courier New" pitchFamily="49" charset="0"/>
              </a:rPr>
              <a:t>and on next your commit file will be deleted.</a:t>
            </a:r>
            <a:endParaRPr lang="en-US" sz="2000" dirty="0">
              <a:cs typeface="Courier New" pitchFamily="49" charset="0"/>
            </a:endParaRPr>
          </a:p>
          <a:p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3942652"/>
      </p:ext>
    </p:extLst>
  </p:cSld>
  <p:clrMapOvr>
    <a:masterClrMapping/>
  </p:clrMapOvr>
  <p:transition advTm="22296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</a:t>
            </a:r>
            <a:r>
              <a:rPr lang="en-US" dirty="0" err="1" smtClean="0"/>
              <a:t>hometask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54244"/>
            <a:ext cx="9055510" cy="5419661"/>
          </a:xfrm>
        </p:spPr>
        <p:txBody>
          <a:bodyPr/>
          <a:lstStyle/>
          <a:p>
            <a:pPr indent="233363">
              <a:buFont typeface="Arial" pitchFamily="34" charset="0"/>
              <a:buChar char="•"/>
            </a:pPr>
            <a:r>
              <a:rPr lang="en-US" sz="2000" dirty="0" smtClean="0">
                <a:cs typeface="Courier New" pitchFamily="49" charset="0"/>
              </a:rPr>
              <a:t>In our repository we’ve got file ‘members.txt’. You need to add your name to this file.</a:t>
            </a:r>
          </a:p>
          <a:p>
            <a:pPr indent="233363">
              <a:buFont typeface="Arial" pitchFamily="34" charset="0"/>
              <a:buChar char="•"/>
            </a:pPr>
            <a:r>
              <a:rPr lang="en-US" sz="2000" dirty="0" smtClean="0">
                <a:cs typeface="Courier New" pitchFamily="49" charset="0"/>
                <a:hlinkClick r:id="rId3"/>
              </a:rPr>
              <a:t>https</a:t>
            </a:r>
            <a:r>
              <a:rPr lang="en-US" sz="2000" dirty="0">
                <a:cs typeface="Courier New" pitchFamily="49" charset="0"/>
                <a:hlinkClick r:id="rId3"/>
              </a:rPr>
              <a:t>://</a:t>
            </a:r>
            <a:r>
              <a:rPr lang="en-US" sz="2000" dirty="0" smtClean="0">
                <a:cs typeface="Courier New" pitchFamily="49" charset="0"/>
                <a:hlinkClick r:id="rId3"/>
              </a:rPr>
              <a:t>code.google.com/p/mipt-mips/wiki/HowToMakeYourFirstSVNCommit</a:t>
            </a:r>
            <a:r>
              <a:rPr lang="en-US" sz="2000" dirty="0" smtClean="0">
                <a:cs typeface="Courier New" pitchFamily="49" charset="0"/>
              </a:rPr>
              <a:t> Step by step instruction</a:t>
            </a:r>
          </a:p>
          <a:p>
            <a:pPr indent="233363">
              <a:buFont typeface="Arial" pitchFamily="34" charset="0"/>
              <a:buChar char="•"/>
            </a:pPr>
            <a:r>
              <a:rPr lang="en-US" sz="2000" dirty="0">
                <a:cs typeface="Courier New" pitchFamily="49" charset="0"/>
                <a:hlinkClick r:id="rId4"/>
              </a:rPr>
              <a:t>https://</a:t>
            </a:r>
            <a:r>
              <a:rPr lang="en-US" sz="2000" dirty="0" smtClean="0">
                <a:cs typeface="Courier New" pitchFamily="49" charset="0"/>
                <a:hlinkClick r:id="rId4"/>
              </a:rPr>
              <a:t>code.google.com/p/mipt-mips/</a:t>
            </a:r>
            <a:r>
              <a:rPr lang="en-US" sz="2000" dirty="0" smtClean="0">
                <a:cs typeface="Courier New" pitchFamily="49" charset="0"/>
                <a:hlinkClick r:id="rId5"/>
              </a:rPr>
              <a:t>wiki/SVNCheatSheet</a:t>
            </a:r>
            <a:r>
              <a:rPr lang="en-US" sz="2000" dirty="0" smtClean="0">
                <a:cs typeface="Courier New" pitchFamily="49" charset="0"/>
              </a:rPr>
              <a:t> Cheat sheet on main SVN commands. It may be necessary in future.</a:t>
            </a:r>
          </a:p>
          <a:p>
            <a:pPr indent="233363">
              <a:buFont typeface="Arial" pitchFamily="34" charset="0"/>
              <a:buChar char="•"/>
            </a:pPr>
            <a:endParaRPr lang="en-US" sz="2000" dirty="0">
              <a:cs typeface="Courier New" pitchFamily="49" charset="0"/>
            </a:endParaRPr>
          </a:p>
          <a:p>
            <a:endParaRPr lang="en-US" sz="2000" dirty="0">
              <a:latin typeface="Courier New" pitchFamily="49" charset="0"/>
              <a:cs typeface="Courier New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3481608"/>
      </p:ext>
    </p:extLst>
  </p:cSld>
  <p:clrMapOvr>
    <a:masterClrMapping/>
  </p:clrMapOvr>
  <p:transition advTm="4776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17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 advTm="4633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 advTm="40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032" y="2553930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Using E-mail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92744697"/>
      </p:ext>
    </p:extLst>
  </p:cSld>
  <p:clrMapOvr>
    <a:masterClrMapping/>
  </p:clrMapOvr>
  <p:transition advTm="27663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25" y="28801"/>
            <a:ext cx="8229600" cy="889000"/>
          </a:xfrm>
        </p:spPr>
        <p:txBody>
          <a:bodyPr anchor="ctr"/>
          <a:lstStyle/>
          <a:p>
            <a:pPr algn="ctr"/>
            <a:r>
              <a:rPr lang="en-US" dirty="0"/>
              <a:t>E-mail </a:t>
            </a:r>
            <a:r>
              <a:rPr lang="en-US" dirty="0" smtClean="0"/>
              <a:t>address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396" y="804555"/>
            <a:ext cx="8767483" cy="3077766"/>
          </a:xfrm>
        </p:spPr>
        <p:txBody>
          <a:bodyPr>
            <a:spAutoFit/>
          </a:bodyPr>
          <a:lstStyle/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Good e-mail address is useful. It can be easily spelled verbally or by phone. If it is written, chance of mistake become less.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Unreadable e-mail address may create unnecessary preconceptions.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You can always understand, who is sender or receiver of e-mail without lookups to address book.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It’s easy to set up mail redirection from your old address.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frtk.ru doesn’t support Google Hangouts yet.</a:t>
            </a:r>
          </a:p>
        </p:txBody>
      </p:sp>
    </p:spTree>
    <p:custDataLst>
      <p:tags r:id="rId1"/>
    </p:custDataLst>
  </p:cSld>
  <p:clrMapOvr>
    <a:masterClrMapping/>
  </p:clrMapOvr>
  <p:transition advTm="8663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E-mail basics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2" y="1022889"/>
            <a:ext cx="8424917" cy="4893726"/>
          </a:xfrm>
        </p:spPr>
        <p:txBody>
          <a:bodyPr/>
          <a:lstStyle/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Make </a:t>
            </a:r>
            <a:r>
              <a:rPr lang="en-US" sz="2000" b="1" dirty="0" smtClean="0"/>
              <a:t>‘Reply All’ </a:t>
            </a:r>
            <a:r>
              <a:rPr lang="en-US" sz="2000" dirty="0" smtClean="0"/>
              <a:t>instead of </a:t>
            </a:r>
            <a:r>
              <a:rPr lang="en-US" sz="2000" b="1" dirty="0" smtClean="0"/>
              <a:t>‘Reply’</a:t>
            </a:r>
            <a:r>
              <a:rPr lang="en-US" sz="2000" b="1" dirty="0"/>
              <a:t> </a:t>
            </a:r>
            <a:r>
              <a:rPr lang="en-US" sz="2000" dirty="0" smtClean="0"/>
              <a:t>if it is necessary. Previous participants of conversations will be added to CC list, so they will be in the know.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Do not use ‘Reply All’ if you started to discuss something private. Others usually do not want to listen your conversation</a:t>
            </a:r>
            <a:r>
              <a:rPr lang="en-US" sz="2000" dirty="0"/>
              <a:t>. </a:t>
            </a:r>
            <a:endParaRPr lang="en-US" sz="2000" dirty="0" smtClean="0"/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In </a:t>
            </a:r>
            <a:r>
              <a:rPr lang="en-US" sz="2000" dirty="0"/>
              <a:t>short, always look at ‘To:’ and ‘Cc:’ fields of your message</a:t>
            </a:r>
            <a:r>
              <a:rPr lang="en-US" sz="2000" dirty="0" smtClean="0"/>
              <a:t>.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Never use local language prefixes instead of ‘RE’ and ‘FW’.</a:t>
            </a:r>
            <a:endParaRPr lang="en-US" sz="2000" dirty="0"/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Never change topic on reply! Such letters are difficult for classification by people and mail clients.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Do not create silly topics to message (e. g. ‘hello’ or ‘patch’). Try to explain what is in the message, respect the recipient!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If your message consist only of topic, add ‘&lt;</a:t>
            </a:r>
            <a:r>
              <a:rPr lang="en-US" sz="2000" dirty="0" err="1" smtClean="0"/>
              <a:t>eom</a:t>
            </a:r>
            <a:r>
              <a:rPr lang="en-US" sz="2000" dirty="0" smtClean="0"/>
              <a:t>&gt;’ in the end of message. Recipient won’t spend time on downloading message.</a:t>
            </a:r>
          </a:p>
          <a:p>
            <a:pPr marL="231775" indent="-231775">
              <a:buFont typeface="Arial" pitchFamily="34" charset="0"/>
              <a:buChar char="•"/>
            </a:pPr>
            <a:endParaRPr lang="en-US" sz="20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7101834"/>
      </p:ext>
    </p:extLst>
  </p:cSld>
  <p:clrMapOvr>
    <a:masterClrMapping/>
  </p:clrMapOvr>
  <p:transition advTm="17529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Common abbreviations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2" y="1022889"/>
            <a:ext cx="8424917" cy="4893726"/>
          </a:xfrm>
        </p:spPr>
        <p:txBody>
          <a:bodyPr/>
          <a:lstStyle/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(J)FYI — (just) for your information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ASAP — as soon as possible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AFAIK — as far as I know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IMHO — in my humble opinion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IIRC — if I recall correctly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BTW — by the way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EOM — end of message (see previous slide)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33752261"/>
      </p:ext>
    </p:extLst>
  </p:cSld>
  <p:clrMapOvr>
    <a:masterClrMapping/>
  </p:clrMapOvr>
  <p:transition advTm="2299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Using Google-groups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2" y="1022889"/>
            <a:ext cx="8424917" cy="4893726"/>
          </a:xfrm>
        </p:spPr>
        <p:txBody>
          <a:bodyPr/>
          <a:lstStyle/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Google group is, firstly, a special e-mail address. When you send a message on this address, it is received by all subscribers.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You can view groups through </a:t>
            </a:r>
            <a:r>
              <a:rPr lang="en-US" sz="2000" dirty="0"/>
              <a:t>web interface: </a:t>
            </a:r>
            <a:r>
              <a:rPr lang="en-US" sz="2000" dirty="0">
                <a:solidFill>
                  <a:schemeClr val="accent1"/>
                </a:solidFill>
              </a:rPr>
              <a:t>https://</a:t>
            </a:r>
            <a:r>
              <a:rPr lang="en-US" sz="2000" dirty="0" smtClean="0">
                <a:solidFill>
                  <a:schemeClr val="accent1"/>
                </a:solidFill>
              </a:rPr>
              <a:t>groups.google.com/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Always check presence</a:t>
            </a:r>
            <a:r>
              <a:rPr lang="ru-RU" sz="2000" dirty="0" smtClean="0"/>
              <a:t>/</a:t>
            </a:r>
            <a:r>
              <a:rPr lang="en-US" sz="2000" dirty="0" smtClean="0"/>
              <a:t>absence of </a:t>
            </a:r>
            <a:r>
              <a:rPr lang="en-US" sz="2000" dirty="0"/>
              <a:t>G</a:t>
            </a:r>
            <a:r>
              <a:rPr lang="en-US" sz="2000" dirty="0" smtClean="0"/>
              <a:t>oogle-group e-mail address in ‘To:’ field!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Remember, we use only English language in our conversation.</a:t>
            </a:r>
          </a:p>
          <a:p>
            <a:pPr marL="231775" indent="-231775">
              <a:buFont typeface="Arial" pitchFamily="34" charset="0"/>
              <a:buChar char="•"/>
            </a:pPr>
            <a:endParaRPr lang="en-US" dirty="0" smtClean="0"/>
          </a:p>
        </p:txBody>
      </p:sp>
    </p:spTree>
    <p:custDataLst>
      <p:tags r:id="rId1"/>
    </p:custDataLst>
  </p:cSld>
  <p:clrMapOvr>
    <a:masterClrMapping/>
  </p:clrMapOvr>
  <p:transition advTm="12052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032" y="2553930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Code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8444740"/>
      </p:ext>
    </p:extLst>
  </p:cSld>
  <p:clrMapOvr>
    <a:masterClrMapping/>
  </p:clrMapOvr>
  <p:transition advTm="16748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Why code style is so necessary?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244"/>
            <a:ext cx="8228012" cy="5419661"/>
          </a:xfrm>
        </p:spPr>
        <p:txBody>
          <a:bodyPr/>
          <a:lstStyle/>
          <a:p>
            <a:pPr indent="233363">
              <a:buFont typeface="Arial" pitchFamily="34" charset="0"/>
              <a:buChar char="•"/>
            </a:pPr>
            <a:r>
              <a:rPr lang="en-US" dirty="0" smtClean="0"/>
              <a:t>Everybody has (I hope) its own style of writing code. It can be extremely practical, but what happens when you work in team?</a:t>
            </a:r>
          </a:p>
          <a:p>
            <a:pPr>
              <a:spcBef>
                <a:spcPts val="0"/>
              </a:spcBef>
            </a:pPr>
            <a:endParaRPr lang="en-US" sz="2000" dirty="0" smtClean="0">
              <a:solidFill>
                <a:schemeClr val="accent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spcBef>
                <a:spcPts val="0"/>
              </a:spcBef>
            </a:pPr>
            <a:r>
              <a:rPr lang="en-US" sz="1400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if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(a == b) {</a:t>
            </a:r>
          </a:p>
          <a:p>
            <a:pPr>
              <a:spcBef>
                <a:spcPts val="0"/>
              </a:spcBef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if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( a!=c)</a:t>
            </a:r>
          </a:p>
          <a:p>
            <a:pPr>
              <a:spcBef>
                <a:spcPts val="0"/>
              </a:spcBef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{</a:t>
            </a:r>
          </a:p>
          <a:p>
            <a:pPr>
              <a:spcBef>
                <a:spcPts val="0"/>
              </a:spcBef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if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(c &gt; 0)</a:t>
            </a:r>
          </a:p>
          <a:p>
            <a:pPr>
              <a:spcBef>
                <a:spcPts val="0"/>
              </a:spcBef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   {</a:t>
            </a:r>
          </a:p>
          <a:p>
            <a:pPr>
              <a:spcBef>
                <a:spcPts val="0"/>
              </a:spcBef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      x*=*y;</a:t>
            </a:r>
          </a:p>
          <a:p>
            <a:pPr>
              <a:spcBef>
                <a:spcPts val="0"/>
              </a:spcBef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  }</a:t>
            </a:r>
          </a:p>
          <a:p>
            <a:pPr>
              <a:spcBef>
                <a:spcPts val="0"/>
              </a:spcBef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1400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else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{ statement2; }</a:t>
            </a:r>
          </a:p>
          <a:p>
            <a:pPr>
              <a:spcBef>
                <a:spcPts val="0"/>
              </a:spcBef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} </a:t>
            </a:r>
            <a:r>
              <a:rPr lang="en-US" sz="1400" dirty="0" smtClean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else</a:t>
            </a:r>
          </a:p>
          <a:p>
            <a:pPr>
              <a:spcBef>
                <a:spcPts val="0"/>
              </a:spcBef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statement3;</a:t>
            </a:r>
          </a:p>
          <a:p>
            <a:pPr>
              <a:spcBef>
                <a:spcPts val="0"/>
              </a:spcBef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}</a:t>
            </a:r>
            <a:endParaRPr lang="en-US" dirty="0">
              <a:cs typeface="Courier New" pitchFamily="49" charset="0"/>
            </a:endParaRPr>
          </a:p>
          <a:p>
            <a:pPr>
              <a:spcBef>
                <a:spcPts val="0"/>
              </a:spcBef>
            </a:pPr>
            <a:endParaRPr lang="en-US" sz="1100" dirty="0">
              <a:latin typeface="Courier New" pitchFamily="49" charset="0"/>
              <a:cs typeface="Courier New" pitchFamily="49" charset="0"/>
            </a:endParaRPr>
          </a:p>
          <a:p>
            <a:pPr indent="233363">
              <a:buFont typeface="Arial" pitchFamily="34" charset="0"/>
              <a:buChar char="•"/>
            </a:pPr>
            <a:r>
              <a:rPr lang="en-US" sz="1800" dirty="0"/>
              <a:t>To </a:t>
            </a:r>
            <a:r>
              <a:rPr lang="en-US" sz="1800" dirty="0" smtClean="0"/>
              <a:t>avoid horror like this, </a:t>
            </a:r>
            <a:r>
              <a:rPr lang="en-US" sz="1800" dirty="0"/>
              <a:t>code style should be unified. </a:t>
            </a:r>
            <a:r>
              <a:rPr lang="en-US" sz="1800" dirty="0" smtClean="0"/>
              <a:t>Our Verilog code guidelines will be introduced to you on practical seminars.</a:t>
            </a:r>
            <a:endParaRPr lang="en-US" sz="1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06222082"/>
      </p:ext>
    </p:extLst>
  </p:cSld>
  <p:clrMapOvr>
    <a:masterClrMapping/>
  </p:clrMapOvr>
  <p:transition advTm="9022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032" y="2553930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Version control system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4783177"/>
      </p:ext>
    </p:extLst>
  </p:cSld>
  <p:clrMapOvr>
    <a:masterClrMapping/>
  </p:clrMapOvr>
  <p:transition advTm="6658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9|18.7|9.7|13.2|10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42.2|14.1|17.4|147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7|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60.3|21.1|10.3|19.2|3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6|0.5|0.6|2.9|9.4|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17.1|18|45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|1.2|0.3|0.2|0.2|0.3|0.2|0.2|0.3|0.2|0.3|0.6|0.4|12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7|46.5|15.2|14.5|16.8|66.4|58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4|0.3|0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11.9|8.1|1|0.5|32.3|1.4|16.5|11.5"/>
</p:tagLst>
</file>

<file path=ppt/theme/theme1.xml><?xml version="1.0" encoding="utf-8"?>
<a:theme xmlns:a="http://schemas.openxmlformats.org/drawingml/2006/main" name="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Neo Sans Intel" pitchFamily="34" charset="0"/>
            <a:cs typeface="Arial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latin typeface="+mn-lt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4A94C8E-3E2B-4AD9-8D67-7815198BE085}">
  <ds:schemaRefs>
    <ds:schemaRef ds:uri="http://schemas.microsoft.com/office/2006/metadata/properties"/>
    <ds:schemaRef ds:uri="http://purl.org/dc/dcmitype/"/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http://schemas.openxmlformats.org/package/2006/metadata/core-propertie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772</TotalTime>
  <Words>914</Words>
  <Application>Microsoft Office PowerPoint</Application>
  <PresentationFormat>On-screen Show (4:3)</PresentationFormat>
  <Paragraphs>98</Paragraphs>
  <Slides>18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mdsp_2011</vt:lpstr>
      <vt:lpstr>MIPT-MIPS 2013 Basics of team development on FPGA</vt:lpstr>
      <vt:lpstr>Using E-mail</vt:lpstr>
      <vt:lpstr>E-mail address</vt:lpstr>
      <vt:lpstr>E-mail basics</vt:lpstr>
      <vt:lpstr>Common abbreviations</vt:lpstr>
      <vt:lpstr>Using Google-groups</vt:lpstr>
      <vt:lpstr>Code Style</vt:lpstr>
      <vt:lpstr>Why code style is so necessary?</vt:lpstr>
      <vt:lpstr>Version control system</vt:lpstr>
      <vt:lpstr>SVN</vt:lpstr>
      <vt:lpstr>SVN work cycle</vt:lpstr>
      <vt:lpstr>How to install</vt:lpstr>
      <vt:lpstr>Main commands</vt:lpstr>
      <vt:lpstr>Patches </vt:lpstr>
      <vt:lpstr>Add and delete files </vt:lpstr>
      <vt:lpstr>Your hometask</vt:lpstr>
      <vt:lpstr>Thank You</vt:lpstr>
      <vt:lpstr>PowerPoint Presentation</vt:lpstr>
    </vt:vector>
  </TitlesOfParts>
  <Company>Intel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Kryukov, Pavel I</cp:lastModifiedBy>
  <cp:revision>67</cp:revision>
  <dcterms:created xsi:type="dcterms:W3CDTF">2011-10-24T08:13:52Z</dcterms:created>
  <dcterms:modified xsi:type="dcterms:W3CDTF">2013-10-07T14:40:13Z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